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60" r:id="rId3"/>
    <p:sldId id="261" r:id="rId4"/>
    <p:sldId id="271" r:id="rId5"/>
    <p:sldId id="262" r:id="rId6"/>
    <p:sldId id="264" r:id="rId7"/>
    <p:sldId id="266" r:id="rId8"/>
    <p:sldId id="268" r:id="rId9"/>
    <p:sldId id="263" r:id="rId10"/>
    <p:sldId id="269" r:id="rId11"/>
    <p:sldId id="270" r:id="rId12"/>
    <p:sldId id="285" r:id="rId13"/>
    <p:sldId id="272" r:id="rId14"/>
    <p:sldId id="273" r:id="rId15"/>
    <p:sldId id="274" r:id="rId16"/>
    <p:sldId id="265" r:id="rId17"/>
    <p:sldId id="275" r:id="rId18"/>
    <p:sldId id="276" r:id="rId19"/>
    <p:sldId id="278" r:id="rId20"/>
    <p:sldId id="279" r:id="rId21"/>
    <p:sldId id="277" r:id="rId22"/>
    <p:sldId id="280" r:id="rId23"/>
    <p:sldId id="281" r:id="rId24"/>
    <p:sldId id="282" r:id="rId2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B161264-9BEF-40B7-8342-6269BB6820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18BA3E8-52DE-45FC-AB5B-EBBAF2AC21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894FF08-98C3-45B5-B75A-C630285DE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BB48-6DF5-4F39-B2F8-223949D5999B}" type="datetimeFigureOut">
              <a:rPr lang="fr-FR" smtClean="0"/>
              <a:t>04/04/2019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9CFCA53-9FE7-4143-9F99-1BF940BFC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0544445-67D7-414C-B347-EAC7A3B28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5AB4-2E8C-4ADE-B5D4-997A37B37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5826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4F3A45-D7CD-4E99-B214-4AA789F43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1A2E94D-F23C-4A66-AEA3-3DCCBBF356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24C1434-3BF8-49E4-A84A-676C5E098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BB48-6DF5-4F39-B2F8-223949D5999B}" type="datetimeFigureOut">
              <a:rPr lang="fr-FR" smtClean="0"/>
              <a:t>04/04/2019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BA25C1A-E6B3-4394-9441-1954424E7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F191160-2980-4583-93EF-9FAEFF3E6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5AB4-2E8C-4ADE-B5D4-997A37B37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04157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D6588D3-3133-4B50-9B35-8CBD06C728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E579D9D-8A87-4E51-9012-A7F9D99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2D80E1-0D37-4C4F-A18C-A00CD9851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BB48-6DF5-4F39-B2F8-223949D5999B}" type="datetimeFigureOut">
              <a:rPr lang="fr-FR" smtClean="0"/>
              <a:t>04/04/2019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3C5ACD7-7409-45E9-9064-8600B8E9BB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D70A79-4F16-46EA-9647-4F1CFD0D1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5AB4-2E8C-4ADE-B5D4-997A37B37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006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D2A771-A83C-4050-9947-D89679BE5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2C8B104-7733-4128-9634-62C6C7E1C8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93EA2A-A7BA-4DD4-9E68-BE3B27680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BB48-6DF5-4F39-B2F8-223949D5999B}" type="datetimeFigureOut">
              <a:rPr lang="fr-FR" smtClean="0"/>
              <a:t>04/04/2019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931647B-8196-4E1C-934F-0F33917DB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8F00089-503E-436D-9E47-940E54270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5AB4-2E8C-4ADE-B5D4-997A37B37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556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20ECF7-A200-49E9-A078-124B0CD53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DD25964-ED3D-46DA-8D7A-4746DEE74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3634B6-2783-4604-B01D-9A9A4B02F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BB48-6DF5-4F39-B2F8-223949D5999B}" type="datetimeFigureOut">
              <a:rPr lang="fr-FR" smtClean="0"/>
              <a:t>04/04/2019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43EEE4-DBC0-4622-8B08-559E6D076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77E3F52-878D-4180-834B-C5E7B9D12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5AB4-2E8C-4ADE-B5D4-997A37B37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5614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5E6128-BE43-4B86-826C-58E086950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8E33825-8D60-42C4-AEA0-9E2A3FD572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F308BCA-8E16-4C20-A994-EA718E7F47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9923387-9661-4088-9074-5B12D146D3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BB48-6DF5-4F39-B2F8-223949D5999B}" type="datetimeFigureOut">
              <a:rPr lang="fr-FR" smtClean="0"/>
              <a:t>04/04/2019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9267A0-E966-421B-91C5-AF4CABC6C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B38DE3E-A214-492B-B9D6-C3C37F038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5AB4-2E8C-4ADE-B5D4-997A37B37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45964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CDDCE4-C801-48AD-9E64-72FEA596A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1C48AD6-B777-499C-8CBD-A32505621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64908B-6630-4906-B839-C95A88C89A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FDA34AC-A130-451C-A8FE-92902F5BE4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828D944-C32B-4911-8455-6661913C82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AD8D5C1-EB86-4D0F-951F-C350233FA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BB48-6DF5-4F39-B2F8-223949D5999B}" type="datetimeFigureOut">
              <a:rPr lang="fr-FR" smtClean="0"/>
              <a:t>04/04/2019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2F53283F-5769-4691-BAC3-B8B4EA315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B1C461A-F169-4672-B05A-E1CF20A88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5AB4-2E8C-4ADE-B5D4-997A37B37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168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AD2437-0CAF-45B2-B195-7C1C865A5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4239FF6-7B0E-415F-8B7D-CC1EF7E41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BB48-6DF5-4F39-B2F8-223949D5999B}" type="datetimeFigureOut">
              <a:rPr lang="fr-FR" smtClean="0"/>
              <a:t>04/04/2019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C3AACDC-EDC1-4480-8397-F6F13EA81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8FADD06-7D93-4132-8723-3F80E8144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5AB4-2E8C-4ADE-B5D4-997A37B37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436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036F526-3409-46B8-802E-5AA50F0F2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BB48-6DF5-4F39-B2F8-223949D5999B}" type="datetimeFigureOut">
              <a:rPr lang="fr-FR" smtClean="0"/>
              <a:t>04/04/2019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B02D7C-5D9A-4E96-9CD2-01BEC1917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527B324-CB4F-41C7-80B1-039CD55EC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5AB4-2E8C-4ADE-B5D4-997A37B37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8190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934ED06-DA78-42A6-A196-2FF8AE011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20F3CA-1D1D-4392-9963-241DEC96CE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74D73FB-1594-45DC-8577-7CABFCAC1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FFE85B1-18BC-4FCD-BFF9-A6FBF035C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BB48-6DF5-4F39-B2F8-223949D5999B}" type="datetimeFigureOut">
              <a:rPr lang="fr-FR" smtClean="0"/>
              <a:t>04/04/2019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C89A708-B51F-4F0F-8747-89210B5FA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535279D-9361-4D1D-B2A1-9F97D82E4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5AB4-2E8C-4ADE-B5D4-997A37B37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5133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2E67B7-E988-4A1F-9D33-5C540C2EB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F90BCB8-D779-409B-891F-A30019EB22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5B49ECA-B9E8-42EE-81E9-51ECCFBF10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A74715B-5686-4993-877C-67EA7E0F2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96BB48-6DF5-4F39-B2F8-223949D5999B}" type="datetimeFigureOut">
              <a:rPr lang="fr-FR" smtClean="0"/>
              <a:t>04/04/2019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A81B60F-03EC-40CA-A019-9FFD4093B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9A10E50-A675-4F7A-A1B9-9557872CB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855AB4-2E8C-4ADE-B5D4-997A37B37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76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69B3BAE-35C6-4B1E-B59F-D54A6AA6B9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9440B83-43E4-435C-9A20-470E2A03DB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2D53DA-1527-4391-8F1D-DAB4FA1DC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6BB48-6DF5-4F39-B2F8-223949D5999B}" type="datetimeFigureOut">
              <a:rPr lang="fr-FR" smtClean="0"/>
              <a:t>04/04/2019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07FBC7F-26B2-4B85-B1AB-B11A644D4D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77B0B0-CDC1-4F3D-87C1-4A7B204851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855AB4-2E8C-4ADE-B5D4-997A37B37A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7665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1600DC7-D315-4801-B2AE-9B90377E6C62}"/>
              </a:ext>
            </a:extLst>
          </p:cNvPr>
          <p:cNvSpPr/>
          <p:nvPr/>
        </p:nvSpPr>
        <p:spPr>
          <a:xfrm>
            <a:off x="0" y="5219303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Mise en opération en </a:t>
            </a: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2015</a:t>
            </a:r>
            <a:r>
              <a:rPr lang="fr-FR" sz="4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46E81205-1FDD-4424-B834-21B3016A1F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4727" y="905205"/>
            <a:ext cx="7322545" cy="549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48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1600DC7-D315-4801-B2AE-9B90377E6C62}"/>
              </a:ext>
            </a:extLst>
          </p:cNvPr>
          <p:cNvSpPr/>
          <p:nvPr/>
        </p:nvSpPr>
        <p:spPr>
          <a:xfrm>
            <a:off x="0" y="1299118"/>
            <a:ext cx="121920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Le</a:t>
            </a: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fr-FR" sz="4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RAFP</a:t>
            </a: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qui un régime jeune est en phase de </a:t>
            </a:r>
            <a:r>
              <a:rPr lang="fr-FR" sz="4800" dirty="0">
                <a:solidFill>
                  <a:srgbClr val="0070C0"/>
                </a:solidFill>
                <a:latin typeface="Arial Narrow" panose="020B0606020202030204" pitchFamily="34" charset="0"/>
              </a:rPr>
              <a:t>capitalisation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et verse peu de rentes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4F774BF-F2EB-4ADB-A59A-6BA87E38ED52}"/>
              </a:ext>
            </a:extLst>
          </p:cNvPr>
          <p:cNvSpPr/>
          <p:nvPr/>
        </p:nvSpPr>
        <p:spPr>
          <a:xfrm>
            <a:off x="0" y="3273744"/>
            <a:ext cx="121920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En 2017, il a perçu </a:t>
            </a: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1,85 milliard 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d’euros</a:t>
            </a:r>
            <a:b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de cotisations</a:t>
            </a:r>
            <a:endParaRPr lang="fr-FR" sz="48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97BFE5-EA73-461E-8646-5694D9E2406E}"/>
              </a:ext>
            </a:extLst>
          </p:cNvPr>
          <p:cNvSpPr/>
          <p:nvPr/>
        </p:nvSpPr>
        <p:spPr>
          <a:xfrm>
            <a:off x="0" y="5248371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En 2018, il a versé </a:t>
            </a: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401 millions 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d’euros en rente</a:t>
            </a:r>
            <a:endParaRPr lang="fr-FR" sz="48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850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1600DC7-D315-4801-B2AE-9B90377E6C62}"/>
              </a:ext>
            </a:extLst>
          </p:cNvPr>
          <p:cNvSpPr/>
          <p:nvPr/>
        </p:nvSpPr>
        <p:spPr>
          <a:xfrm>
            <a:off x="0" y="1299118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A ce rythme, les actifs du RAFP augmenteront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4F774BF-F2EB-4ADB-A59A-6BA87E38ED52}"/>
              </a:ext>
            </a:extLst>
          </p:cNvPr>
          <p:cNvSpPr/>
          <p:nvPr/>
        </p:nvSpPr>
        <p:spPr>
          <a:xfrm>
            <a:off x="-88135" y="3105974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Actuellement, les actifs atteignent </a:t>
            </a: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25 milliards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97BFE5-EA73-461E-8646-5694D9E2406E}"/>
              </a:ext>
            </a:extLst>
          </p:cNvPr>
          <p:cNvSpPr/>
          <p:nvPr/>
        </p:nvSpPr>
        <p:spPr>
          <a:xfrm>
            <a:off x="0" y="4818713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Dans 40 ans, ils pourraient atteindre </a:t>
            </a: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100 milliards</a:t>
            </a:r>
          </a:p>
        </p:txBody>
      </p:sp>
    </p:spTree>
    <p:extLst>
      <p:ext uri="{BB962C8B-B14F-4D97-AF65-F5344CB8AC3E}">
        <p14:creationId xmlns:p14="http://schemas.microsoft.com/office/powerpoint/2010/main" val="324527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D7300D20-E2CD-419A-A558-DBF5769884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543" y="149555"/>
            <a:ext cx="5615797" cy="6616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946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1600DC7-D315-4801-B2AE-9B90377E6C62}"/>
              </a:ext>
            </a:extLst>
          </p:cNvPr>
          <p:cNvSpPr/>
          <p:nvPr/>
        </p:nvSpPr>
        <p:spPr>
          <a:xfrm>
            <a:off x="0" y="2026231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La gouvernance du RAFP est assurée par</a:t>
            </a:r>
            <a:b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l’</a:t>
            </a:r>
            <a:r>
              <a:rPr lang="fr-FR" sz="4800" dirty="0">
                <a:solidFill>
                  <a:srgbClr val="0070C0"/>
                </a:solidFill>
                <a:latin typeface="Arial Narrow" panose="020B0606020202030204" pitchFamily="34" charset="0"/>
              </a:rPr>
              <a:t>ÉRAFP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, établissement public...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4F774BF-F2EB-4ADB-A59A-6BA87E38ED52}"/>
              </a:ext>
            </a:extLst>
          </p:cNvPr>
          <p:cNvSpPr/>
          <p:nvPr/>
        </p:nvSpPr>
        <p:spPr>
          <a:xfrm>
            <a:off x="0" y="4317829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La gestion est assurée par la </a:t>
            </a:r>
            <a:r>
              <a:rPr lang="fr-FR" sz="4800" dirty="0">
                <a:solidFill>
                  <a:srgbClr val="0070C0"/>
                </a:solidFill>
                <a:latin typeface="Arial Narrow" panose="020B0606020202030204" pitchFamily="34" charset="0"/>
              </a:rPr>
              <a:t>Caisse des dépôts</a:t>
            </a:r>
            <a:endParaRPr lang="fr-FR" sz="54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782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1600DC7-D315-4801-B2AE-9B90377E6C62}"/>
              </a:ext>
            </a:extLst>
          </p:cNvPr>
          <p:cNvSpPr/>
          <p:nvPr/>
        </p:nvSpPr>
        <p:spPr>
          <a:xfrm>
            <a:off x="0" y="1088943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Le CA de l’</a:t>
            </a:r>
            <a:r>
              <a:rPr lang="fr-FR" sz="4800" dirty="0">
                <a:solidFill>
                  <a:srgbClr val="0070C0"/>
                </a:solidFill>
                <a:latin typeface="Arial Narrow" panose="020B0606020202030204" pitchFamily="34" charset="0"/>
              </a:rPr>
              <a:t>ÉRAFP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est composé de 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4F774BF-F2EB-4ADB-A59A-6BA87E38ED52}"/>
              </a:ext>
            </a:extLst>
          </p:cNvPr>
          <p:cNvSpPr/>
          <p:nvPr/>
        </p:nvSpPr>
        <p:spPr>
          <a:xfrm>
            <a:off x="0" y="1879823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7200" b="1" dirty="0">
                <a:solidFill>
                  <a:srgbClr val="0070C0"/>
                </a:solidFill>
                <a:latin typeface="Arial Narrow" panose="020B0606020202030204" pitchFamily="34" charset="0"/>
              </a:rPr>
              <a:t>8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représentants des </a:t>
            </a:r>
            <a:r>
              <a:rPr lang="fr-FR" sz="4800" dirty="0">
                <a:solidFill>
                  <a:srgbClr val="0070C0"/>
                </a:solidFill>
                <a:latin typeface="Arial Narrow" panose="020B0606020202030204" pitchFamily="34" charset="0"/>
              </a:rPr>
              <a:t>employeurs</a:t>
            </a:r>
            <a:endParaRPr lang="fr-FR" sz="54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7F8962-CA06-44AE-9729-75F24119032B}"/>
              </a:ext>
            </a:extLst>
          </p:cNvPr>
          <p:cNvSpPr/>
          <p:nvPr/>
        </p:nvSpPr>
        <p:spPr>
          <a:xfrm>
            <a:off x="-77118" y="2864661"/>
            <a:ext cx="121920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7200" b="1" dirty="0">
                <a:solidFill>
                  <a:srgbClr val="0070C0"/>
                </a:solidFill>
                <a:latin typeface="Arial Narrow" panose="020B0606020202030204" pitchFamily="34" charset="0"/>
              </a:rPr>
              <a:t>8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représentants des </a:t>
            </a:r>
            <a:r>
              <a:rPr lang="fr-FR" sz="4800" dirty="0">
                <a:solidFill>
                  <a:srgbClr val="0070C0"/>
                </a:solidFill>
                <a:latin typeface="Arial Narrow" panose="020B0606020202030204" pitchFamily="34" charset="0"/>
              </a:rPr>
              <a:t>personnels </a:t>
            </a:r>
            <a:br>
              <a:rPr lang="fr-FR" sz="4800" dirty="0">
                <a:solidFill>
                  <a:srgbClr val="0070C0"/>
                </a:solidFill>
                <a:latin typeface="Arial Narrow" panose="020B0606020202030204" pitchFamily="34" charset="0"/>
              </a:rPr>
            </a:br>
            <a:r>
              <a:rPr lang="fr-FR" sz="32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(1 titulaire et 1 suppléant par OS, mandat 2 x 4 ans)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9710BA3-346A-4801-9E30-BB35E42E83E4}"/>
              </a:ext>
            </a:extLst>
          </p:cNvPr>
          <p:cNvSpPr/>
          <p:nvPr/>
        </p:nvSpPr>
        <p:spPr>
          <a:xfrm>
            <a:off x="-77118" y="4596014"/>
            <a:ext cx="121920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7200" b="1" dirty="0">
                <a:solidFill>
                  <a:srgbClr val="0070C0"/>
                </a:solidFill>
                <a:latin typeface="Arial Narrow" panose="020B0606020202030204" pitchFamily="34" charset="0"/>
              </a:rPr>
              <a:t>3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personnes qualifiées </a:t>
            </a:r>
            <a:r>
              <a:rPr lang="fr-FR" sz="4800" dirty="0">
                <a:solidFill>
                  <a:srgbClr val="0070C0"/>
                </a:solidFill>
                <a:latin typeface="Arial Narrow" panose="020B0606020202030204" pitchFamily="34" charset="0"/>
              </a:rPr>
              <a:t>(PQ)</a:t>
            </a:r>
            <a:br>
              <a:rPr lang="fr-FR" sz="4800" dirty="0">
                <a:solidFill>
                  <a:srgbClr val="0070C0"/>
                </a:solidFill>
                <a:latin typeface="Arial Narrow" panose="020B0606020202030204" pitchFamily="34" charset="0"/>
              </a:rPr>
            </a:br>
            <a:r>
              <a:rPr lang="fr-FR" sz="32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(dont le président)</a:t>
            </a:r>
          </a:p>
        </p:txBody>
      </p:sp>
    </p:spTree>
    <p:extLst>
      <p:ext uri="{BB962C8B-B14F-4D97-AF65-F5344CB8AC3E}">
        <p14:creationId xmlns:p14="http://schemas.microsoft.com/office/powerpoint/2010/main" val="305777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1600DC7-D315-4801-B2AE-9B90377E6C62}"/>
              </a:ext>
            </a:extLst>
          </p:cNvPr>
          <p:cNvSpPr/>
          <p:nvPr/>
        </p:nvSpPr>
        <p:spPr>
          <a:xfrm>
            <a:off x="0" y="1375382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Le CA de l’</a:t>
            </a:r>
            <a:r>
              <a:rPr lang="fr-FR" sz="4800" dirty="0">
                <a:solidFill>
                  <a:srgbClr val="0070C0"/>
                </a:solidFill>
                <a:latin typeface="Arial Narrow" panose="020B0606020202030204" pitchFamily="34" charset="0"/>
              </a:rPr>
              <a:t>ÉRAFP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est compétent pour 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84F774BF-F2EB-4ADB-A59A-6BA87E38ED52}"/>
              </a:ext>
            </a:extLst>
          </p:cNvPr>
          <p:cNvSpPr/>
          <p:nvPr/>
        </p:nvSpPr>
        <p:spPr>
          <a:xfrm>
            <a:off x="0" y="2474734"/>
            <a:ext cx="12192000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640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déterminer l’allocation d’actifs</a:t>
            </a:r>
          </a:p>
          <a:p>
            <a:pPr marL="8640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évaluer les engagements du Régime</a:t>
            </a:r>
          </a:p>
          <a:p>
            <a:pPr marL="8640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déterminer le montant de la réserve à constituer pour leur couverture </a:t>
            </a:r>
          </a:p>
          <a:p>
            <a:pPr marL="8640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déterminer la </a:t>
            </a:r>
            <a:r>
              <a:rPr lang="fr-FR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valeur d’acquisition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 et la </a:t>
            </a:r>
            <a:r>
              <a:rPr lang="fr-FR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valeur de service</a:t>
            </a: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 du </a:t>
            </a:r>
            <a:r>
              <a:rPr lang="fr-FR" sz="3200" b="1" dirty="0">
                <a:solidFill>
                  <a:srgbClr val="0070C0"/>
                </a:solidFill>
                <a:latin typeface="Arial Narrow" panose="020B0606020202030204" pitchFamily="34" charset="0"/>
              </a:rPr>
              <a:t>point</a:t>
            </a:r>
          </a:p>
          <a:p>
            <a:pPr marL="8640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adopter du budget de l’Établissement</a:t>
            </a:r>
          </a:p>
          <a:p>
            <a:pPr marL="8640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approuver le compte financier</a:t>
            </a:r>
          </a:p>
          <a:p>
            <a:pPr marL="864000" indent="-4572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32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395181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1600DC7-D315-4801-B2AE-9B90377E6C62}"/>
              </a:ext>
            </a:extLst>
          </p:cNvPr>
          <p:cNvSpPr/>
          <p:nvPr/>
        </p:nvSpPr>
        <p:spPr>
          <a:xfrm>
            <a:off x="0" y="1731857"/>
            <a:ext cx="1219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Les cotisations sont converties en </a:t>
            </a: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points 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selon une </a:t>
            </a: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valeur d’acquisition</a:t>
            </a:r>
            <a:endParaRPr lang="fr-FR" sz="4800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CE52C4E-1C99-45A0-B30E-6F9AA3E7C6C9}"/>
              </a:ext>
            </a:extLst>
          </p:cNvPr>
          <p:cNvSpPr/>
          <p:nvPr/>
        </p:nvSpPr>
        <p:spPr>
          <a:xfrm>
            <a:off x="0" y="4092500"/>
            <a:ext cx="12192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Les points sont transformées en </a:t>
            </a: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rente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selon une</a:t>
            </a:r>
            <a:b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valeur de service</a:t>
            </a:r>
            <a:endParaRPr lang="fr-FR" sz="48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718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2665945-DF22-46D8-973C-ECFBAB0740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6766" y="1221017"/>
            <a:ext cx="9002600" cy="5411138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358F309-F5BC-412E-968C-D363C274E6C3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55481D0-128C-427C-A828-9E54E10C7FC5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87602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358F309-F5BC-412E-968C-D363C274E6C3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55481D0-128C-427C-A828-9E54E10C7FC5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  <p:pic>
        <p:nvPicPr>
          <p:cNvPr id="2" name="Image 1">
            <a:extLst>
              <a:ext uri="{FF2B5EF4-FFF2-40B4-BE49-F238E27FC236}">
                <a16:creationId xmlns:a16="http://schemas.microsoft.com/office/drawing/2014/main" id="{D2968E92-F214-4A48-9632-FEE66F1A6E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9816" y="1221017"/>
            <a:ext cx="9002599" cy="5411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5047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1600DC7-D315-4801-B2AE-9B90377E6C62}"/>
              </a:ext>
            </a:extLst>
          </p:cNvPr>
          <p:cNvSpPr/>
          <p:nvPr/>
        </p:nvSpPr>
        <p:spPr>
          <a:xfrm>
            <a:off x="0" y="1559772"/>
            <a:ext cx="12192000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36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Dès 2005, le conseil d’administration de l’ERAFP a décidé d’adopter une politique de placement qui prend en compte, de manière résolue et permanente, la recherche de l’intérêt général. </a:t>
            </a:r>
          </a:p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endParaRPr lang="fr-FR" sz="4800" dirty="0">
              <a:solidFill>
                <a:schemeClr val="accent2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CE52C4E-1C99-45A0-B30E-6F9AA3E7C6C9}"/>
              </a:ext>
            </a:extLst>
          </p:cNvPr>
          <p:cNvSpPr/>
          <p:nvPr/>
        </p:nvSpPr>
        <p:spPr>
          <a:xfrm>
            <a:off x="0" y="4283595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Cela s’est traduit en 2006 par l’adoption d’une</a:t>
            </a:r>
            <a:r>
              <a:rPr lang="fr-FR" sz="36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 </a:t>
            </a:r>
            <a:r>
              <a:rPr lang="fr-FR" sz="3600" b="1" dirty="0">
                <a:solidFill>
                  <a:srgbClr val="0070C0"/>
                </a:solidFill>
                <a:latin typeface="Arial Narrow" panose="020B0606020202030204" pitchFamily="34" charset="0"/>
              </a:rPr>
              <a:t>Charte ISR</a:t>
            </a:r>
            <a:r>
              <a:rPr lang="fr-FR" sz="36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 </a:t>
            </a: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qui précise les orientations, supports et moyens nécessaires pour appliquer cette politique de placements socialement responsables.</a:t>
            </a:r>
            <a:br>
              <a:rPr lang="fr-FR" sz="3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fr-FR" sz="36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15059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31F75CB-9E36-47C9-8D05-60071CEEC46A}"/>
              </a:ext>
            </a:extLst>
          </p:cNvPr>
          <p:cNvSpPr txBox="1"/>
          <p:nvPr/>
        </p:nvSpPr>
        <p:spPr>
          <a:xfrm>
            <a:off x="0" y="1621810"/>
            <a:ext cx="12192000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Le régime additionnel </a:t>
            </a:r>
            <a:r>
              <a:rPr lang="fr-FR" sz="4000" dirty="0">
                <a:solidFill>
                  <a:srgbClr val="0070C0"/>
                </a:solidFill>
                <a:latin typeface="Arial Narrow" panose="020B0606020202030204" pitchFamily="34" charset="0"/>
              </a:rPr>
              <a:t>(RAFP) </a:t>
            </a:r>
            <a:r>
              <a:rPr lang="fr-FR" sz="4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a été créé en </a:t>
            </a: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2003</a:t>
            </a:r>
            <a:r>
              <a:rPr lang="fr-FR" sz="4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fr-FR" sz="4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fr-FR" sz="4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par la loi Fillon portant </a:t>
            </a:r>
            <a:r>
              <a:rPr lang="fr-FR" sz="4000" dirty="0">
                <a:solidFill>
                  <a:srgbClr val="0070C0"/>
                </a:solidFill>
                <a:latin typeface="Arial Narrow" panose="020B0606020202030204" pitchFamily="34" charset="0"/>
              </a:rPr>
              <a:t>réforme des retraites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499E427-EC62-4173-BACE-EBBEF5EFBD45}"/>
              </a:ext>
            </a:extLst>
          </p:cNvPr>
          <p:cNvSpPr txBox="1"/>
          <p:nvPr/>
        </p:nvSpPr>
        <p:spPr>
          <a:xfrm>
            <a:off x="0" y="3599888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3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A</a:t>
            </a:r>
            <a:r>
              <a:rPr lang="fr-FR" sz="40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rticle 76 de la loi n° 2003-775 du 21 août 2003</a:t>
            </a:r>
            <a:br>
              <a:rPr lang="fr-FR" sz="40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fr-FR" sz="40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et décret n° 2004-569 du 18 juin 2004</a:t>
            </a:r>
            <a:endParaRPr lang="fr-FR" sz="36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600DC7-D315-4801-B2AE-9B90377E6C62}"/>
              </a:ext>
            </a:extLst>
          </p:cNvPr>
          <p:cNvSpPr/>
          <p:nvPr/>
        </p:nvSpPr>
        <p:spPr>
          <a:xfrm>
            <a:off x="0" y="5219303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Mise en opération en </a:t>
            </a: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2005</a:t>
            </a:r>
            <a:r>
              <a:rPr lang="fr-FR" sz="4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97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1600DC7-D315-4801-B2AE-9B90377E6C62}"/>
              </a:ext>
            </a:extLst>
          </p:cNvPr>
          <p:cNvSpPr/>
          <p:nvPr/>
        </p:nvSpPr>
        <p:spPr>
          <a:xfrm>
            <a:off x="0" y="1389010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54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Les cinq valeurs de la </a:t>
            </a: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Charte ISR</a:t>
            </a:r>
            <a:endParaRPr lang="fr-FR" sz="48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CE52C4E-1C99-45A0-B30E-6F9AA3E7C6C9}"/>
              </a:ext>
            </a:extLst>
          </p:cNvPr>
          <p:cNvSpPr/>
          <p:nvPr/>
        </p:nvSpPr>
        <p:spPr>
          <a:xfrm>
            <a:off x="0" y="2796146"/>
            <a:ext cx="12192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0" lvl="5" indent="-571500">
              <a:buFont typeface="Arial" panose="020B0604020202020204" pitchFamily="34" charset="0"/>
              <a:buChar char="•"/>
            </a:pPr>
            <a:r>
              <a:rPr lang="fr-FR" sz="4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État de droit et droits de l’Homme</a:t>
            </a:r>
          </a:p>
          <a:p>
            <a:pPr marL="2857500" lvl="5" indent="-571500">
              <a:buFont typeface="Arial" panose="020B0604020202020204" pitchFamily="34" charset="0"/>
              <a:buChar char="•"/>
            </a:pPr>
            <a:r>
              <a:rPr lang="fr-FR" sz="40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Progrès social</a:t>
            </a:r>
          </a:p>
          <a:p>
            <a:pPr marL="2857500" lvl="5" indent="-571500">
              <a:buFont typeface="Arial" panose="020B0604020202020204" pitchFamily="34" charset="0"/>
              <a:buChar char="•"/>
            </a:pPr>
            <a:r>
              <a:rPr lang="fr-FR" sz="4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Bonne gouvernance et transparence</a:t>
            </a:r>
          </a:p>
          <a:p>
            <a:pPr marL="2857500" lvl="5" indent="-571500">
              <a:buFont typeface="Arial" panose="020B0604020202020204" pitchFamily="34" charset="0"/>
              <a:buChar char="•"/>
            </a:pPr>
            <a:r>
              <a:rPr lang="fr-FR" sz="40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Démocratie sociale</a:t>
            </a:r>
          </a:p>
          <a:p>
            <a:pPr marL="2857500" lvl="5" indent="-5715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fr-FR" sz="4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Environnement</a:t>
            </a:r>
          </a:p>
        </p:txBody>
      </p:sp>
    </p:spTree>
    <p:extLst>
      <p:ext uri="{BB962C8B-B14F-4D97-AF65-F5344CB8AC3E}">
        <p14:creationId xmlns:p14="http://schemas.microsoft.com/office/powerpoint/2010/main" val="1882129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1600DC7-D315-4801-B2AE-9B90377E6C62}"/>
              </a:ext>
            </a:extLst>
          </p:cNvPr>
          <p:cNvSpPr/>
          <p:nvPr/>
        </p:nvSpPr>
        <p:spPr>
          <a:xfrm>
            <a:off x="0" y="1031579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Le RAFP est </a:t>
            </a: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100 %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ISR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CE52C4E-1C99-45A0-B30E-6F9AA3E7C6C9}"/>
              </a:ext>
            </a:extLst>
          </p:cNvPr>
          <p:cNvSpPr/>
          <p:nvPr/>
        </p:nvSpPr>
        <p:spPr>
          <a:xfrm>
            <a:off x="0" y="2024473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Le RAFP est le </a:t>
            </a:r>
            <a:r>
              <a:rPr lang="fr-FR" sz="4800" b="1" dirty="0">
                <a:solidFill>
                  <a:srgbClr val="0070C0"/>
                </a:solidFill>
                <a:latin typeface="Arial Narrow" panose="020B0606020202030204" pitchFamily="34" charset="0"/>
              </a:rPr>
              <a:t>premier fonds français 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100 % ISR</a:t>
            </a:r>
            <a:endParaRPr lang="fr-FR" sz="48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04E4BF4-7573-48CA-B176-3FF38A81ABC3}"/>
              </a:ext>
            </a:extLst>
          </p:cNvPr>
          <p:cNvSpPr/>
          <p:nvPr/>
        </p:nvSpPr>
        <p:spPr>
          <a:xfrm>
            <a:off x="0" y="3171534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Le RAFP est le </a:t>
            </a:r>
            <a:r>
              <a:rPr lang="fr-FR" sz="4800" b="1" dirty="0">
                <a:solidFill>
                  <a:srgbClr val="0070C0"/>
                </a:solidFill>
                <a:latin typeface="Arial Narrow" panose="020B0606020202030204" pitchFamily="34" charset="0"/>
              </a:rPr>
              <a:t>10ème fonds mondial 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100 % ISR</a:t>
            </a:r>
            <a:endParaRPr lang="fr-FR" sz="48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4EC52A-69F8-4665-A2B0-2CC189091B63}"/>
              </a:ext>
            </a:extLst>
          </p:cNvPr>
          <p:cNvSpPr/>
          <p:nvPr/>
        </p:nvSpPr>
        <p:spPr>
          <a:xfrm>
            <a:off x="0" y="4490306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Classement effectué en fonction de leur capacité à intégrer </a:t>
            </a:r>
            <a:r>
              <a:rPr lang="fr-FR" sz="4800" b="1" dirty="0">
                <a:solidFill>
                  <a:srgbClr val="0070C0"/>
                </a:solidFill>
                <a:latin typeface="Arial Narrow" panose="020B0606020202030204" pitchFamily="34" charset="0"/>
              </a:rPr>
              <a:t>le risque climatique 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dans leurs portefeuilles.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DA1C58DB-F1DF-4A9A-8A7A-F0AED4F1EA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5937" y="905205"/>
            <a:ext cx="5960126" cy="596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5710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6" grpId="0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CE52C4E-1C99-45A0-B30E-6F9AA3E7C6C9}"/>
              </a:ext>
            </a:extLst>
          </p:cNvPr>
          <p:cNvSpPr/>
          <p:nvPr/>
        </p:nvSpPr>
        <p:spPr>
          <a:xfrm>
            <a:off x="0" y="1440505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Le RAFP a été créé après la réforme des retraites de  2003 qui a procédé à l’</a:t>
            </a:r>
            <a:r>
              <a:rPr lang="fr-FR" sz="4800" dirty="0">
                <a:solidFill>
                  <a:srgbClr val="0070C0"/>
                </a:solidFill>
                <a:latin typeface="Arial Narrow" panose="020B0606020202030204" pitchFamily="34" charset="0"/>
              </a:rPr>
              <a:t>alignement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des règles de la Fonction publique sur celles du </a:t>
            </a:r>
            <a:r>
              <a:rPr lang="fr-FR" sz="4800" dirty="0">
                <a:solidFill>
                  <a:srgbClr val="0070C0"/>
                </a:solidFill>
                <a:latin typeface="Arial Narrow" panose="020B0606020202030204" pitchFamily="34" charset="0"/>
              </a:rPr>
              <a:t>Privé</a:t>
            </a:r>
            <a:endParaRPr lang="fr-FR" sz="48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4EC52A-69F8-4665-A2B0-2CC189091B63}"/>
              </a:ext>
            </a:extLst>
          </p:cNvPr>
          <p:cNvSpPr/>
          <p:nvPr/>
        </p:nvSpPr>
        <p:spPr>
          <a:xfrm>
            <a:off x="94921" y="4284129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C’était une réponse au fait que les primes des fonctionnaires n’ouvraient aucun droit. </a:t>
            </a:r>
          </a:p>
        </p:txBody>
      </p:sp>
    </p:spTree>
    <p:extLst>
      <p:ext uri="{BB962C8B-B14F-4D97-AF65-F5344CB8AC3E}">
        <p14:creationId xmlns:p14="http://schemas.microsoft.com/office/powerpoint/2010/main" val="890685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CE52C4E-1C99-45A0-B30E-6F9AA3E7C6C9}"/>
              </a:ext>
            </a:extLst>
          </p:cNvPr>
          <p:cNvSpPr/>
          <p:nvPr/>
        </p:nvSpPr>
        <p:spPr>
          <a:xfrm>
            <a:off x="0" y="1440505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Le nouveau </a:t>
            </a:r>
            <a:r>
              <a:rPr lang="fr-FR" sz="4800" dirty="0">
                <a:solidFill>
                  <a:srgbClr val="0070C0"/>
                </a:solidFill>
                <a:latin typeface="Arial Narrow" panose="020B0606020202030204" pitchFamily="34" charset="0"/>
              </a:rPr>
              <a:t>système universel 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prévu pour 2025 fera cotiser les fonctionnaires sur la totalité de leurs rémunérations : traitement et primes.</a:t>
            </a:r>
            <a:endParaRPr lang="fr-FR" sz="48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4EC52A-69F8-4665-A2B0-2CC189091B63}"/>
              </a:ext>
            </a:extLst>
          </p:cNvPr>
          <p:cNvSpPr/>
          <p:nvPr/>
        </p:nvSpPr>
        <p:spPr>
          <a:xfrm>
            <a:off x="94921" y="4438365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La question de la </a:t>
            </a:r>
            <a:r>
              <a:rPr lang="fr-FR" sz="4800" dirty="0">
                <a:solidFill>
                  <a:srgbClr val="0070C0"/>
                </a:solidFill>
                <a:latin typeface="Arial Narrow" panose="020B0606020202030204" pitchFamily="34" charset="0"/>
              </a:rPr>
              <a:t>pérennité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de l’Érafp est donc posée</a:t>
            </a:r>
          </a:p>
        </p:txBody>
      </p:sp>
    </p:spTree>
    <p:extLst>
      <p:ext uri="{BB962C8B-B14F-4D97-AF65-F5344CB8AC3E}">
        <p14:creationId xmlns:p14="http://schemas.microsoft.com/office/powerpoint/2010/main" val="3822602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CE52C4E-1C99-45A0-B30E-6F9AA3E7C6C9}"/>
              </a:ext>
            </a:extLst>
          </p:cNvPr>
          <p:cNvSpPr/>
          <p:nvPr/>
        </p:nvSpPr>
        <p:spPr>
          <a:xfrm>
            <a:off x="0" y="940961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Faut-il envisager la fermeture du RAFP faute de cotisations en 2025 ou conserver l’ÉRAFP </a:t>
            </a:r>
            <a:b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pour payer les rentes actuelles </a:t>
            </a:r>
            <a:endParaRPr lang="fr-FR" sz="48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64EC52A-69F8-4665-A2B0-2CC189091B63}"/>
              </a:ext>
            </a:extLst>
          </p:cNvPr>
          <p:cNvSpPr/>
          <p:nvPr/>
        </p:nvSpPr>
        <p:spPr>
          <a:xfrm>
            <a:off x="0" y="3249285"/>
            <a:ext cx="12192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Quel sera le sort des cotisations déjà versées depuis 2005 par les agents encore en activité ?</a:t>
            </a:r>
            <a:br>
              <a:rPr lang="fr-FR" sz="48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fr-FR" sz="48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Doivent-ils être convertis en points?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5ADD71A-AF08-4C69-94C0-3A70D02640C2}"/>
              </a:ext>
            </a:extLst>
          </p:cNvPr>
          <p:cNvSpPr/>
          <p:nvPr/>
        </p:nvSpPr>
        <p:spPr>
          <a:xfrm>
            <a:off x="-77118" y="5635199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Quel sera le sort des réserves après 2025 ?</a:t>
            </a:r>
          </a:p>
        </p:txBody>
      </p:sp>
    </p:spTree>
    <p:extLst>
      <p:ext uri="{BB962C8B-B14F-4D97-AF65-F5344CB8AC3E}">
        <p14:creationId xmlns:p14="http://schemas.microsoft.com/office/powerpoint/2010/main" val="3339798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31F75CB-9E36-47C9-8D05-60071CEEC46A}"/>
              </a:ext>
            </a:extLst>
          </p:cNvPr>
          <p:cNvSpPr txBox="1"/>
          <p:nvPr/>
        </p:nvSpPr>
        <p:spPr>
          <a:xfrm>
            <a:off x="0" y="1259203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Le </a:t>
            </a:r>
            <a:r>
              <a:rPr lang="fr-FR" sz="4000" dirty="0">
                <a:solidFill>
                  <a:srgbClr val="0070C0"/>
                </a:solidFill>
                <a:latin typeface="Arial Narrow" panose="020B0606020202030204" pitchFamily="34" charset="0"/>
              </a:rPr>
              <a:t>RAFP </a:t>
            </a:r>
            <a:r>
              <a:rPr lang="fr-FR" sz="4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concerne</a:t>
            </a:r>
            <a:r>
              <a:rPr lang="fr-FR" sz="4000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fr-FR" sz="4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tous les fonctionnaires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499E427-EC62-4173-BACE-EBBEF5EFBD45}"/>
              </a:ext>
            </a:extLst>
          </p:cNvPr>
          <p:cNvSpPr txBox="1"/>
          <p:nvPr/>
        </p:nvSpPr>
        <p:spPr>
          <a:xfrm>
            <a:off x="0" y="2321088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0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soit </a:t>
            </a:r>
            <a:r>
              <a:rPr lang="fr-FR" sz="5400" dirty="0">
                <a:solidFill>
                  <a:srgbClr val="0070C0"/>
                </a:solidFill>
                <a:latin typeface="Arial Narrow" panose="020B0606020202030204" pitchFamily="34" charset="0"/>
              </a:rPr>
              <a:t>4,5</a:t>
            </a:r>
            <a:r>
              <a:rPr lang="fr-FR" sz="40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millions de bénéficiaires des trois fonctions publiques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0B610380-348D-494E-A9F8-4AA88425A3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2492" y="3772809"/>
            <a:ext cx="1619476" cy="215295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6766B7A4-355F-43D4-B800-D38A0DD5D92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2341" y="3868072"/>
            <a:ext cx="1448002" cy="2181529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E7904878-CF18-410C-9E4E-013859A36C0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8066" y="4190752"/>
            <a:ext cx="1076475" cy="107647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A162BC03-FE13-48A0-BC0B-C7DB19DFB41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2202" y="3868072"/>
            <a:ext cx="1790950" cy="2057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54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31F75CB-9E36-47C9-8D05-60071CEEC46A}"/>
              </a:ext>
            </a:extLst>
          </p:cNvPr>
          <p:cNvSpPr txBox="1"/>
          <p:nvPr/>
        </p:nvSpPr>
        <p:spPr>
          <a:xfrm>
            <a:off x="0" y="1942249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Le </a:t>
            </a:r>
            <a:r>
              <a:rPr lang="fr-FR" sz="4000" dirty="0">
                <a:solidFill>
                  <a:srgbClr val="0070C0"/>
                </a:solidFill>
                <a:latin typeface="Arial Narrow" panose="020B0606020202030204" pitchFamily="34" charset="0"/>
              </a:rPr>
              <a:t>RAFP </a:t>
            </a:r>
            <a:r>
              <a:rPr lang="fr-FR" sz="4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concerne</a:t>
            </a:r>
            <a:r>
              <a:rPr lang="fr-FR" sz="4000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fr-FR" sz="4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tous les employeurs publics</a:t>
            </a:r>
            <a:br>
              <a:rPr lang="fr-FR" sz="4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fr-FR" sz="4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rémunérant des fonctionnaires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499E427-EC62-4173-BACE-EBBEF5EFBD45}"/>
              </a:ext>
            </a:extLst>
          </p:cNvPr>
          <p:cNvSpPr txBox="1"/>
          <p:nvPr/>
        </p:nvSpPr>
        <p:spPr>
          <a:xfrm>
            <a:off x="0" y="4094803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0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soit </a:t>
            </a:r>
            <a:r>
              <a:rPr lang="fr-FR" sz="5400" dirty="0">
                <a:solidFill>
                  <a:srgbClr val="0070C0"/>
                </a:solidFill>
                <a:latin typeface="Arial Narrow" panose="020B0606020202030204" pitchFamily="34" charset="0"/>
              </a:rPr>
              <a:t>430 000</a:t>
            </a:r>
            <a:r>
              <a:rPr lang="fr-FR" sz="40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employeurs publics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827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E31F75CB-9E36-47C9-8D05-60071CEEC46A}"/>
              </a:ext>
            </a:extLst>
          </p:cNvPr>
          <p:cNvSpPr txBox="1"/>
          <p:nvPr/>
        </p:nvSpPr>
        <p:spPr>
          <a:xfrm>
            <a:off x="0" y="1351237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Cotisation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  </a:t>
            </a:r>
          </a:p>
          <a:p>
            <a:pPr algn="ctr"/>
            <a:r>
              <a:rPr lang="fr-FR" sz="6000" b="1" dirty="0">
                <a:solidFill>
                  <a:srgbClr val="0070C0"/>
                </a:solidFill>
                <a:latin typeface="Arial Narrow" panose="020B0606020202030204" pitchFamily="34" charset="0"/>
              </a:rPr>
              <a:t>5 %</a:t>
            </a: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employeur </a:t>
            </a:r>
          </a:p>
          <a:p>
            <a:pPr algn="ctr"/>
            <a:r>
              <a:rPr lang="fr-FR" sz="6000" b="1" dirty="0">
                <a:solidFill>
                  <a:srgbClr val="0070C0"/>
                </a:solidFill>
                <a:latin typeface="Arial Narrow" panose="020B0606020202030204" pitchFamily="34" charset="0"/>
              </a:rPr>
              <a:t>   5 % 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fonctionnaire</a:t>
            </a:r>
            <a:endParaRPr lang="fr-FR" sz="4800" dirty="0">
              <a:solidFill>
                <a:srgbClr val="0070C0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499E427-EC62-4173-BACE-EBBEF5EFBD45}"/>
              </a:ext>
            </a:extLst>
          </p:cNvPr>
          <p:cNvSpPr txBox="1"/>
          <p:nvPr/>
        </p:nvSpPr>
        <p:spPr>
          <a:xfrm>
            <a:off x="0" y="4474925"/>
            <a:ext cx="12192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sur le montant de primes perçu</a:t>
            </a:r>
            <a:br>
              <a:rPr lang="fr-FR" sz="48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fr-FR" sz="48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dans la limite de 20% du traitement brut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874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1600DC7-D315-4801-B2AE-9B90377E6C62}"/>
              </a:ext>
            </a:extLst>
          </p:cNvPr>
          <p:cNvSpPr/>
          <p:nvPr/>
        </p:nvSpPr>
        <p:spPr>
          <a:xfrm>
            <a:off x="0" y="1425484"/>
            <a:ext cx="12192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20% des primes : 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tous les régimes indemnitaires, indemnités statutaires (IR, SFT), heures sup, diverses rémunérations, etc., sauf la NBI, les remboursements de frais et certaines primes ouvrant droit à pension...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CE52C4E-1C99-45A0-B30E-6F9AA3E7C6C9}"/>
              </a:ext>
            </a:extLst>
          </p:cNvPr>
          <p:cNvSpPr/>
          <p:nvPr/>
        </p:nvSpPr>
        <p:spPr>
          <a:xfrm>
            <a:off x="0" y="4732011"/>
            <a:ext cx="121920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GIPA </a:t>
            </a:r>
            <a:r>
              <a:rPr lang="fr-FR" sz="54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et</a:t>
            </a: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 CET </a:t>
            </a:r>
            <a:r>
              <a:rPr lang="fr-FR" sz="54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(conversion des jours épargnés)</a:t>
            </a: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/>
            </a:r>
            <a:b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</a:br>
            <a:r>
              <a:rPr lang="fr-FR" sz="3600" b="1" dirty="0">
                <a:solidFill>
                  <a:srgbClr val="0070C0"/>
                </a:solidFill>
                <a:latin typeface="Arial Narrow" panose="020B0606020202030204" pitchFamily="34" charset="0"/>
              </a:rPr>
              <a:t>= &gt; </a:t>
            </a:r>
            <a:r>
              <a:rPr lang="fr-FR" sz="48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particularité : pas de plafond</a:t>
            </a:r>
          </a:p>
        </p:txBody>
      </p:sp>
    </p:spTree>
    <p:extLst>
      <p:ext uri="{BB962C8B-B14F-4D97-AF65-F5344CB8AC3E}">
        <p14:creationId xmlns:p14="http://schemas.microsoft.com/office/powerpoint/2010/main" val="83667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1600DC7-D315-4801-B2AE-9B90377E6C62}"/>
              </a:ext>
            </a:extLst>
          </p:cNvPr>
          <p:cNvSpPr/>
          <p:nvPr/>
        </p:nvSpPr>
        <p:spPr>
          <a:xfrm>
            <a:off x="0" y="1425484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Le RAFP donne droit à une rente versée :  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CE52C4E-1C99-45A0-B30E-6F9AA3E7C6C9}"/>
              </a:ext>
            </a:extLst>
          </p:cNvPr>
          <p:cNvSpPr/>
          <p:nvPr/>
        </p:nvSpPr>
        <p:spPr>
          <a:xfrm>
            <a:off x="0" y="2682339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ctr">
              <a:spcAft>
                <a:spcPts val="1800"/>
              </a:spcAft>
              <a:buClr>
                <a:srgbClr val="FF6633"/>
              </a:buClr>
              <a:buSzPct val="100000"/>
              <a:buFont typeface="Arial" panose="020B0604020202020204" pitchFamily="34" charset="0"/>
              <a:buChar char="•"/>
            </a:pPr>
            <a:r>
              <a:rPr lang="fr-FR" sz="54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à partir de l'âge de départ légal </a:t>
            </a:r>
            <a:r>
              <a:rPr lang="fr-FR" sz="5400" dirty="0">
                <a:solidFill>
                  <a:srgbClr val="0070C0"/>
                </a:solidFill>
                <a:latin typeface="Arial Narrow" panose="020B0606020202030204" pitchFamily="34" charset="0"/>
              </a:rPr>
              <a:t>62 ans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B9F2114-3CA8-4661-A141-44FA1DC3067A}"/>
              </a:ext>
            </a:extLst>
          </p:cNvPr>
          <p:cNvSpPr/>
          <p:nvPr/>
        </p:nvSpPr>
        <p:spPr>
          <a:xfrm>
            <a:off x="0" y="5114071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Versement en </a:t>
            </a:r>
            <a:r>
              <a:rPr lang="fr-FR" sz="4800" dirty="0">
                <a:solidFill>
                  <a:srgbClr val="0070C0"/>
                </a:solidFill>
                <a:latin typeface="Arial Narrow" panose="020B0606020202030204" pitchFamily="34" charset="0"/>
              </a:rPr>
              <a:t>capital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 si le nombre de points est inférieur </a:t>
            </a:r>
            <a:r>
              <a:rPr lang="fr-FR" sz="4800" dirty="0">
                <a:solidFill>
                  <a:srgbClr val="0070C0"/>
                </a:solidFill>
                <a:latin typeface="Arial Narrow" panose="020B0606020202030204" pitchFamily="34" charset="0"/>
              </a:rPr>
              <a:t>5 125 points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9F5C90-3EF2-49B9-B4EE-2EF2E669D525}"/>
              </a:ext>
            </a:extLst>
          </p:cNvPr>
          <p:cNvSpPr/>
          <p:nvPr/>
        </p:nvSpPr>
        <p:spPr>
          <a:xfrm>
            <a:off x="94921" y="3770523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ctr">
              <a:spcAft>
                <a:spcPts val="1800"/>
              </a:spcAft>
              <a:buClr>
                <a:srgbClr val="FF6633"/>
              </a:buClr>
              <a:buSzPct val="100000"/>
              <a:buFont typeface="Arial" panose="020B0604020202020204" pitchFamily="34" charset="0"/>
              <a:buChar char="•"/>
            </a:pPr>
            <a:r>
              <a:rPr lang="fr-FR" sz="54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après avoir été admis à la retraite </a:t>
            </a:r>
          </a:p>
        </p:txBody>
      </p:sp>
    </p:spTree>
    <p:extLst>
      <p:ext uri="{BB962C8B-B14F-4D97-AF65-F5344CB8AC3E}">
        <p14:creationId xmlns:p14="http://schemas.microsoft.com/office/powerpoint/2010/main" val="332122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1600DC7-D315-4801-B2AE-9B90377E6C62}"/>
              </a:ext>
            </a:extLst>
          </p:cNvPr>
          <p:cNvSpPr/>
          <p:nvPr/>
        </p:nvSpPr>
        <p:spPr>
          <a:xfrm>
            <a:off x="0" y="1144932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En cas de décès du fonctionnaire :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5CE52C4E-1C99-45A0-B30E-6F9AA3E7C6C9}"/>
              </a:ext>
            </a:extLst>
          </p:cNvPr>
          <p:cNvSpPr/>
          <p:nvPr/>
        </p:nvSpPr>
        <p:spPr>
          <a:xfrm>
            <a:off x="-105938" y="2305279"/>
            <a:ext cx="121920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ctr">
              <a:spcAft>
                <a:spcPts val="1800"/>
              </a:spcAft>
              <a:buClr>
                <a:srgbClr val="FF6633"/>
              </a:buClr>
              <a:buSzPct val="100000"/>
              <a:buFont typeface="Arial" panose="020B0604020202020204" pitchFamily="34" charset="0"/>
              <a:buChar char="•"/>
            </a:pPr>
            <a:r>
              <a:rPr lang="fr-FR" sz="54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Réversion de </a:t>
            </a:r>
            <a:r>
              <a:rPr lang="fr-FR" sz="5400" dirty="0">
                <a:solidFill>
                  <a:srgbClr val="0070C0"/>
                </a:solidFill>
                <a:latin typeface="Arial Narrow" panose="020B0606020202030204" pitchFamily="34" charset="0"/>
              </a:rPr>
              <a:t>50%</a:t>
            </a:r>
            <a:r>
              <a:rPr lang="fr-FR" sz="54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pour le conjoint</a:t>
            </a:r>
            <a:br>
              <a:rPr lang="fr-FR" sz="54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fr-FR" sz="48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suspendue si remariage ou concubinage notoire</a:t>
            </a:r>
            <a:endParaRPr lang="fr-FR" sz="48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9F5C90-3EF2-49B9-B4EE-2EF2E669D525}"/>
              </a:ext>
            </a:extLst>
          </p:cNvPr>
          <p:cNvSpPr/>
          <p:nvPr/>
        </p:nvSpPr>
        <p:spPr>
          <a:xfrm>
            <a:off x="0" y="4552721"/>
            <a:ext cx="12192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ctr">
              <a:spcAft>
                <a:spcPts val="1800"/>
              </a:spcAft>
              <a:buClr>
                <a:srgbClr val="FF6633"/>
              </a:buClr>
              <a:buSzPct val="100000"/>
              <a:buFont typeface="Arial" panose="020B0604020202020204" pitchFamily="34" charset="0"/>
              <a:buChar char="•"/>
            </a:pPr>
            <a:r>
              <a:rPr lang="fr-FR" sz="5400" dirty="0">
                <a:solidFill>
                  <a:srgbClr val="0070C0"/>
                </a:solidFill>
                <a:latin typeface="Arial Narrow" panose="020B0606020202030204" pitchFamily="34" charset="0"/>
              </a:rPr>
              <a:t>10%</a:t>
            </a:r>
            <a:r>
              <a:rPr lang="fr-FR" sz="54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pour les orphelins de – 21 ans</a:t>
            </a:r>
          </a:p>
        </p:txBody>
      </p:sp>
    </p:spTree>
    <p:extLst>
      <p:ext uri="{BB962C8B-B14F-4D97-AF65-F5344CB8AC3E}">
        <p14:creationId xmlns:p14="http://schemas.microsoft.com/office/powerpoint/2010/main" val="215829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1600DC7-D315-4801-B2AE-9B90377E6C62}"/>
              </a:ext>
            </a:extLst>
          </p:cNvPr>
          <p:cNvSpPr/>
          <p:nvPr/>
        </p:nvSpPr>
        <p:spPr>
          <a:xfrm>
            <a:off x="0" y="1425484"/>
            <a:ext cx="12192000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Le</a:t>
            </a: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fr-FR" sz="4800" b="1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RAFP</a:t>
            </a: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 </a:t>
            </a: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est </a:t>
            </a:r>
            <a: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  <a:t>un fonds de pension,</a:t>
            </a:r>
            <a:br>
              <a:rPr lang="fr-FR" sz="5400" b="1" dirty="0">
                <a:solidFill>
                  <a:srgbClr val="0070C0"/>
                </a:solidFill>
                <a:latin typeface="Arial Narrow" panose="020B0606020202030204" pitchFamily="34" charset="0"/>
              </a:rPr>
            </a:b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le seul a être obligatoire en France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E2FBEDA-E2F3-4B04-83D0-FD05E99BAF8E}"/>
              </a:ext>
            </a:extLst>
          </p:cNvPr>
          <p:cNvSpPr/>
          <p:nvPr/>
        </p:nvSpPr>
        <p:spPr>
          <a:xfrm>
            <a:off x="0" y="0"/>
            <a:ext cx="12192000" cy="90520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/>
              <a:t>	         </a:t>
            </a:r>
            <a:r>
              <a:rPr lang="fr-FR" sz="3600" b="1" dirty="0">
                <a:latin typeface="Arial Narrow" panose="020B0606020202030204" pitchFamily="34" charset="0"/>
              </a:rPr>
              <a:t>LE RÉGIME ADDITIONNEL DE LA FONCTION PUBLIQUE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9882634-ED3E-40F7-847A-40070E12826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921" y="25317"/>
            <a:ext cx="1597571" cy="853724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3B9F2114-3CA8-4661-A141-44FA1DC3067A}"/>
              </a:ext>
            </a:extLst>
          </p:cNvPr>
          <p:cNvSpPr/>
          <p:nvPr/>
        </p:nvSpPr>
        <p:spPr>
          <a:xfrm>
            <a:off x="0" y="3429000"/>
            <a:ext cx="12192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Les rentes à verser sont entièrement provisionnées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4F774BF-F2EB-4ADB-A59A-6BA87E38ED52}"/>
              </a:ext>
            </a:extLst>
          </p:cNvPr>
          <p:cNvSpPr/>
          <p:nvPr/>
        </p:nvSpPr>
        <p:spPr>
          <a:xfrm>
            <a:off x="0" y="4837846"/>
            <a:ext cx="12192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800"/>
              </a:spcAft>
              <a:buClr>
                <a:srgbClr val="FF6633"/>
              </a:buClr>
              <a:buSzPct val="100000"/>
            </a:pPr>
            <a:r>
              <a:rPr lang="fr-FR" sz="4800" dirty="0">
                <a:solidFill>
                  <a:schemeClr val="accent2">
                    <a:lumMod val="75000"/>
                  </a:schemeClr>
                </a:solidFill>
                <a:latin typeface="Arial Narrow" panose="020B0606020202030204" pitchFamily="34" charset="0"/>
              </a:rPr>
              <a:t>Ce n’est pas un système par répartition, mais on ne peut pas sortir en capital</a:t>
            </a:r>
            <a:endParaRPr lang="fr-FR" sz="48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63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566</Words>
  <Application>Microsoft Office PowerPoint</Application>
  <PresentationFormat>Grand écran</PresentationFormat>
  <Paragraphs>89</Paragraphs>
  <Slides>24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24</vt:i4>
      </vt:variant>
    </vt:vector>
  </HeadingPairs>
  <TitlesOfParts>
    <vt:vector size="29" baseType="lpstr">
      <vt:lpstr>Arial</vt:lpstr>
      <vt:lpstr>Arial Narrow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François JABOEUF</dc:creator>
  <cp:lastModifiedBy>mussot</cp:lastModifiedBy>
  <cp:revision>22</cp:revision>
  <dcterms:created xsi:type="dcterms:W3CDTF">2019-03-15T15:25:42Z</dcterms:created>
  <dcterms:modified xsi:type="dcterms:W3CDTF">2019-04-04T16:39:29Z</dcterms:modified>
</cp:coreProperties>
</file>