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  <p:sldMasterId id="2147483661" r:id="rId5"/>
    <p:sldMasterId id="2147483681" r:id="rId6"/>
  </p:sldMasterIdLst>
  <p:notesMasterIdLst>
    <p:notesMasterId r:id="rId17"/>
  </p:notesMasterIdLst>
  <p:handoutMasterIdLst>
    <p:handoutMasterId r:id="rId18"/>
  </p:handoutMasterIdLst>
  <p:sldIdLst>
    <p:sldId id="271" r:id="rId7"/>
    <p:sldId id="352" r:id="rId8"/>
    <p:sldId id="326" r:id="rId9"/>
    <p:sldId id="361" r:id="rId10"/>
    <p:sldId id="353" r:id="rId11"/>
    <p:sldId id="354" r:id="rId12"/>
    <p:sldId id="355" r:id="rId13"/>
    <p:sldId id="356" r:id="rId14"/>
    <p:sldId id="359" r:id="rId15"/>
    <p:sldId id="360" r:id="rId16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nuelle Walraet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08A"/>
    <a:srgbClr val="7800FF"/>
    <a:srgbClr val="8800D1"/>
    <a:srgbClr val="7B00AC"/>
    <a:srgbClr val="6E008E"/>
    <a:srgbClr val="821164"/>
    <a:srgbClr val="070A0F"/>
    <a:srgbClr val="6686A2"/>
    <a:srgbClr val="00919D"/>
    <a:srgbClr val="1B8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9" autoAdjust="0"/>
    <p:restoredTop sz="94705" autoAdjust="0"/>
  </p:normalViewPr>
  <p:slideViewPr>
    <p:cSldViewPr snapToGrid="0" snapToObjects="1">
      <p:cViewPr>
        <p:scale>
          <a:sx n="80" d="100"/>
          <a:sy n="80" d="100"/>
        </p:scale>
        <p:origin x="-35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3120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fer.in.adc.education.fr\HomeDirectories\pcoural\Indemnitaire\Fichier%20des%20primes%20ESR%20pour%20PPT%2019%20nov%20V%20inter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sz="1100"/>
              <a:t>Répartition</a:t>
            </a:r>
            <a:r>
              <a:rPr lang="fr-FR" sz="1100" baseline="0"/>
              <a:t> des principales primes versées aux enseignants  dans les établissements d'enseignement supérieur RCE et non RCE</a:t>
            </a:r>
          </a:p>
          <a:p>
            <a:pPr>
              <a:defRPr/>
            </a:pPr>
            <a:r>
              <a:rPr lang="fr-FR" sz="1100" baseline="0"/>
              <a:t>(en %) - Année 2018 -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2.7265719990129399E-2"/>
                  <c:y val="8.995109915188969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6450456513448598E-2"/>
                  <c:y val="2.296245978349680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12995825770535E-3"/>
                  <c:y val="1.3659374278341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'2-2 graphique'!$I$9:$I$16</c:f>
              <c:strCache>
                <c:ptCount val="8"/>
                <c:pt idx="0">
                  <c:v>Activités de formation continue</c:v>
                </c:pt>
                <c:pt idx="1">
                  <c:v>Intéressement (L 954-2)</c:v>
                </c:pt>
                <c:pt idx="2">
                  <c:v>Autres intéressements</c:v>
                </c:pt>
                <c:pt idx="3">
                  <c:v>Prime d'administration
Prime de charges administratives *</c:v>
                </c:pt>
                <c:pt idx="4">
                  <c:v>Prime d'enseignement supérieur</c:v>
                </c:pt>
                <c:pt idx="5">
                  <c:v>Prime de recherche et d'enseignement supérieur</c:v>
                </c:pt>
                <c:pt idx="6">
                  <c:v>Prime de responsabilités pédagogiques *</c:v>
                </c:pt>
                <c:pt idx="7">
                  <c:v>Prime d'encadrement doctoral et de recherche *</c:v>
                </c:pt>
              </c:strCache>
            </c:strRef>
          </c:cat>
          <c:val>
            <c:numRef>
              <c:f>'2-2 graphique'!$J$9:$J$16</c:f>
              <c:numCache>
                <c:formatCode>#,##0</c:formatCode>
                <c:ptCount val="8"/>
                <c:pt idx="0">
                  <c:v>3592351.74</c:v>
                </c:pt>
                <c:pt idx="1">
                  <c:v>3182543.09</c:v>
                </c:pt>
                <c:pt idx="2">
                  <c:v>2055993.11</c:v>
                </c:pt>
                <c:pt idx="3">
                  <c:v>23462025.300000001</c:v>
                </c:pt>
                <c:pt idx="4">
                  <c:v>15424657.809999999</c:v>
                </c:pt>
                <c:pt idx="5">
                  <c:v>58483520.050000004</c:v>
                </c:pt>
                <c:pt idx="6">
                  <c:v>13051098.300000001</c:v>
                </c:pt>
                <c:pt idx="7">
                  <c:v>59956687.939999998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3747874799232196"/>
          <c:y val="0.14508252399653099"/>
          <c:w val="0.353676586446595"/>
          <c:h val="0.74637081010454098"/>
        </c:manualLayout>
      </c:layout>
      <c:overlay val="0"/>
      <c:txPr>
        <a:bodyPr/>
        <a:lstStyle/>
        <a:p>
          <a:pPr rtl="0">
            <a:defRPr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0.00166</cdr:x>
      <cdr:y>0.91959</cdr:y>
    </cdr:from>
    <cdr:to>
      <cdr:x>0.733</cdr:x>
      <cdr:y>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9524" y="4248151"/>
          <a:ext cx="4200526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000"/>
            <a:t>* Possibilité</a:t>
          </a:r>
          <a:r>
            <a:rPr lang="fr-FR" sz="1000" baseline="0"/>
            <a:t> de convertir tout ou partie de la prime en décharges de services</a:t>
          </a:r>
          <a:endParaRPr lang="fr-FR" sz="10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17/07/2020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17/07/2020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2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29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B008A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B008A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79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8" y="3472208"/>
            <a:ext cx="7894637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9B008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674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9B008A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 smtClean="0"/>
              <a:t> 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44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B008A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B008A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53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9B008A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 smtClean="0"/>
              <a:t> 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17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92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1" y="639091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July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9B008A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9B008A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9B008A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3226282" y="6146185"/>
            <a:ext cx="4620586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9B008A"/>
                </a:solidFill>
              </a:rPr>
              <a:t>DGRH   </a:t>
            </a: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LPPR</a:t>
            </a:r>
          </a:p>
          <a:p>
            <a:endParaRPr lang="fr-FR" dirty="0"/>
          </a:p>
        </p:txBody>
      </p: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80" y="6203441"/>
            <a:ext cx="2557502" cy="45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5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80" r:id="rId3"/>
    <p:sldLayoutId id="2147483672" r:id="rId4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9B008A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9B008A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9B008A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5183" y="697997"/>
            <a:ext cx="7781697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5182" y="2704320"/>
            <a:ext cx="7781697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</a:t>
            </a:r>
            <a:br>
              <a:rPr lang="fr-FR" dirty="0" smtClean="0"/>
            </a:br>
            <a:r>
              <a:rPr lang="fr-FR" dirty="0" smtClean="0"/>
              <a:t>les styles du texte du masque</a:t>
            </a:r>
          </a:p>
          <a:p>
            <a:pPr lvl="0"/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49851" y="6390910"/>
            <a:ext cx="3515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0000"/>
                </a:solidFill>
              </a:defRPr>
            </a:lvl1pPr>
          </a:lstStyle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698885" y="3893512"/>
            <a:ext cx="6290733" cy="0"/>
          </a:xfrm>
          <a:prstGeom prst="line">
            <a:avLst/>
          </a:prstGeom>
          <a:ln w="57150" cap="rnd" cmpd="sng">
            <a:solidFill>
              <a:srgbClr val="9B008A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 flipV="1">
            <a:off x="6995213" y="2866175"/>
            <a:ext cx="1519767" cy="1024465"/>
          </a:xfrm>
          <a:prstGeom prst="line">
            <a:avLst/>
          </a:prstGeom>
          <a:ln w="57150" cap="rnd" cmpd="sng">
            <a:solidFill>
              <a:srgbClr val="9B008A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 flipH="1" flipV="1">
            <a:off x="699180" y="0"/>
            <a:ext cx="1" cy="3885049"/>
          </a:xfrm>
          <a:prstGeom prst="line">
            <a:avLst/>
          </a:prstGeom>
          <a:ln w="57150" cap="rnd" cmpd="sng">
            <a:solidFill>
              <a:srgbClr val="9B008A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15/05/2019</a:t>
            </a:r>
          </a:p>
          <a:p>
            <a:endParaRPr lang="fr-FR" dirty="0"/>
          </a:p>
        </p:txBody>
      </p:sp>
      <p:sp>
        <p:nvSpPr>
          <p:cNvPr id="16" name="Espace réservé du pied de page 4"/>
          <p:cNvSpPr txBox="1">
            <a:spLocks/>
          </p:cNvSpPr>
          <p:nvPr userDrawn="1"/>
        </p:nvSpPr>
        <p:spPr>
          <a:xfrm>
            <a:off x="3226282" y="6146185"/>
            <a:ext cx="4620586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9B008A"/>
                </a:solidFill>
              </a:rPr>
              <a:t>DGRH   </a:t>
            </a: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LP PPR </a:t>
            </a:r>
            <a:r>
              <a:rPr lang="mr-I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GT2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85" y="6188613"/>
            <a:ext cx="2569153" cy="45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9B008A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9B008A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9B008A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9B008A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15/05/2019</a:t>
            </a:r>
          </a:p>
          <a:p>
            <a:endParaRPr lang="fr-FR" dirty="0"/>
          </a:p>
        </p:txBody>
      </p:sp>
      <p:sp>
        <p:nvSpPr>
          <p:cNvPr id="13" name="Espace réservé du pied de page 4"/>
          <p:cNvSpPr txBox="1">
            <a:spLocks/>
          </p:cNvSpPr>
          <p:nvPr userDrawn="1"/>
        </p:nvSpPr>
        <p:spPr>
          <a:xfrm>
            <a:off x="3226282" y="6146185"/>
            <a:ext cx="4620586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9B008A"/>
                </a:solidFill>
              </a:rPr>
              <a:t>DGRH   </a:t>
            </a: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LP PPR </a:t>
            </a:r>
            <a:r>
              <a:rPr lang="mr-I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GT2</a:t>
            </a:r>
          </a:p>
          <a:p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85" y="6220413"/>
            <a:ext cx="2503776" cy="4444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5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1090610" y="976320"/>
            <a:ext cx="7312505" cy="2433895"/>
          </a:xfrm>
        </p:spPr>
        <p:txBody>
          <a:bodyPr/>
          <a:lstStyle/>
          <a:p>
            <a:pPr algn="r"/>
            <a:r>
              <a:rPr lang="fr-FR" sz="3200" b="1" dirty="0" smtClean="0">
                <a:solidFill>
                  <a:srgbClr val="76923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[</a:t>
            </a:r>
            <a:r>
              <a:rPr lang="fr-FR" b="1" dirty="0" smtClean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GRANDS EQUILIBRES et ARCHITECTURE INDEMNITAIRE </a:t>
            </a:r>
            <a:br>
              <a:rPr lang="fr-FR" b="1" dirty="0" smtClean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fr-FR" b="1" dirty="0" smtClean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des enseignants chercheurs et des chercheur</a:t>
            </a:r>
            <a:r>
              <a:rPr lang="fr-FR" sz="3200" b="1" dirty="0" smtClean="0">
                <a:solidFill>
                  <a:srgbClr val="76923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]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MESRI</a:t>
            </a:r>
          </a:p>
          <a:p>
            <a:r>
              <a:rPr lang="fr-FR" dirty="0" smtClean="0"/>
              <a:t>2020</a:t>
            </a:r>
          </a:p>
          <a:p>
            <a:r>
              <a:rPr lang="fr-FR" dirty="0" smtClean="0"/>
              <a:t>PROTOCOLE LPPR</a:t>
            </a:r>
            <a:endParaRPr lang="fr-FR" dirty="0"/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1" y="6390910"/>
            <a:ext cx="351529" cy="365125"/>
          </a:xfrm>
        </p:spPr>
        <p:txBody>
          <a:bodyPr>
            <a:normAutofit lnSpcReduction="10000"/>
          </a:bodyPr>
          <a:lstStyle/>
          <a:p>
            <a:fld id="{C6B7B3CB-E3BA-F74C-AB76-86EFC5843CD6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728852" y="6390910"/>
            <a:ext cx="4096987" cy="4670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: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endParaRPr lang="fr-FR" dirty="0" smtClean="0"/>
          </a:p>
          <a:p>
            <a:pPr>
              <a:spcAft>
                <a:spcPts val="1200"/>
              </a:spcAft>
            </a:pPr>
            <a:r>
              <a:rPr lang="fr-FR" dirty="0" smtClean="0"/>
              <a:t>Comment répartir et à quel rythme ces nouvelles composantes indemnitaires en les trois blocs : socle, fonctionnel et individuel ?</a:t>
            </a:r>
          </a:p>
          <a:p>
            <a:pPr>
              <a:spcAft>
                <a:spcPts val="1200"/>
              </a:spcAft>
            </a:pPr>
            <a:r>
              <a:rPr lang="fr-FR" dirty="0" smtClean="0"/>
              <a:t>Comment traiter pour les EC la dualité de la prise en compte des fonction : primes/décharges ?</a:t>
            </a:r>
          </a:p>
          <a:p>
            <a:pPr>
              <a:spcAft>
                <a:spcPts val="1200"/>
              </a:spcAft>
            </a:pPr>
            <a:r>
              <a:rPr lang="fr-FR" dirty="0" smtClean="0"/>
              <a:t>Quelle architecture : un décret cadre et des arrêtés d’adhésion ?</a:t>
            </a:r>
          </a:p>
          <a:p>
            <a:pPr>
              <a:spcAft>
                <a:spcPts val="1200"/>
              </a:spcAft>
            </a:pPr>
            <a:r>
              <a:rPr lang="fr-FR" dirty="0" smtClean="0"/>
              <a:t>Quelles garanties (plafond, socle réglementaire, mini, maxi des blocs ?)</a:t>
            </a:r>
          </a:p>
          <a:p>
            <a:pPr>
              <a:spcAft>
                <a:spcPts val="1200"/>
              </a:spcAft>
            </a:pPr>
            <a:r>
              <a:rPr lang="fr-FR" dirty="0" smtClean="0"/>
              <a:t>Comment orienter la politique indemnitaire : textes réglementaires, LDG, circulaires ?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707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9769" y="0"/>
            <a:ext cx="7881400" cy="1286937"/>
          </a:xfrm>
        </p:spPr>
        <p:txBody>
          <a:bodyPr/>
          <a:lstStyle/>
          <a:p>
            <a:r>
              <a:rPr lang="fr-FR" dirty="0" smtClean="0"/>
              <a:t>1 – ELEMENTS SUR </a:t>
            </a:r>
            <a:r>
              <a:rPr lang="fr-FR" dirty="0"/>
              <a:t>LES </a:t>
            </a:r>
            <a:r>
              <a:rPr lang="fr-FR" dirty="0" smtClean="0"/>
              <a:t>PRIMES (RAPPEL)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04863" y="1469378"/>
            <a:ext cx="7881937" cy="4646414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 Typologie des primes et éléments de comparaison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Au sens strict, les primes et indemnités recouvrent trois grandes catégories :</a:t>
            </a:r>
          </a:p>
          <a:p>
            <a:pPr marL="912813" lvl="2" indent="-285750">
              <a:buFont typeface="Wingdings" panose="05000000000000000000" pitchFamily="2" charset="2"/>
              <a:buChar char="Ø"/>
            </a:pPr>
            <a:r>
              <a:rPr lang="fr-FR" dirty="0" smtClean="0"/>
              <a:t>Le primes </a:t>
            </a:r>
            <a:r>
              <a:rPr lang="fr-FR" b="1" dirty="0" smtClean="0"/>
              <a:t>statutaires</a:t>
            </a:r>
            <a:r>
              <a:rPr lang="fr-FR" dirty="0" smtClean="0"/>
              <a:t> liées au grade ou aux missions : PRES, PR, Emoluments hospitaliers, part socle de l’IFSE, notamment.</a:t>
            </a:r>
          </a:p>
          <a:p>
            <a:pPr marL="912813" lvl="2" indent="-285750">
              <a:buFont typeface="Wingdings" panose="05000000000000000000" pitchFamily="2" charset="2"/>
              <a:buChar char="Ø"/>
            </a:pPr>
            <a:r>
              <a:rPr lang="fr-FR" dirty="0" smtClean="0"/>
              <a:t>Les primes </a:t>
            </a:r>
            <a:r>
              <a:rPr lang="fr-FR" b="1" dirty="0" smtClean="0"/>
              <a:t>fonctionnelles</a:t>
            </a:r>
            <a:r>
              <a:rPr lang="fr-FR" dirty="0" smtClean="0"/>
              <a:t> liées à l’exercice de certaines responsabilités/fonctions : PRP, PA-PCA, ISFIC, part fonctionnelle de l’ISFE,  primes AP/PCR, etc...</a:t>
            </a:r>
          </a:p>
          <a:p>
            <a:pPr marL="912813" lvl="2" indent="-285750">
              <a:buFont typeface="Wingdings" panose="05000000000000000000" pitchFamily="2" charset="2"/>
              <a:buChar char="Ø"/>
            </a:pPr>
            <a:r>
              <a:rPr lang="fr-FR" dirty="0" smtClean="0"/>
              <a:t>Les primes </a:t>
            </a:r>
            <a:r>
              <a:rPr lang="fr-FR" b="1" dirty="0" smtClean="0"/>
              <a:t>individuelles</a:t>
            </a:r>
            <a:r>
              <a:rPr lang="fr-FR" dirty="0" smtClean="0"/>
              <a:t> liées à la valeur scientifique ou à la manière de servir : PEDR, CIA.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Ne seront pas prises en compte dans le </a:t>
            </a:r>
            <a:r>
              <a:rPr lang="fr-FR" dirty="0" smtClean="0"/>
              <a:t>cadre </a:t>
            </a:r>
            <a:r>
              <a:rPr lang="fr-FR" dirty="0"/>
              <a:t>du protocole LPPR et du processus de </a:t>
            </a:r>
            <a:r>
              <a:rPr lang="fr-FR" dirty="0" smtClean="0"/>
              <a:t>convergence </a:t>
            </a:r>
            <a:r>
              <a:rPr lang="fr-FR" dirty="0"/>
              <a:t>indemnitaire </a:t>
            </a:r>
            <a:r>
              <a:rPr lang="fr-FR" dirty="0" smtClean="0"/>
              <a:t> les autres éléments de rémunération accessoires :</a:t>
            </a:r>
            <a:endParaRPr lang="fr-FR" dirty="0" smtClean="0"/>
          </a:p>
          <a:p>
            <a:pPr marL="912813" lvl="2" indent="-285750">
              <a:buFont typeface="Wingdings" panose="05000000000000000000" pitchFamily="2" charset="2"/>
              <a:buChar char="Ø"/>
            </a:pPr>
            <a:r>
              <a:rPr lang="fr-FR" dirty="0"/>
              <a:t>L</a:t>
            </a:r>
            <a:r>
              <a:rPr lang="fr-FR" dirty="0" smtClean="0"/>
              <a:t>es </a:t>
            </a:r>
            <a:r>
              <a:rPr lang="fr-FR" dirty="0" smtClean="0"/>
              <a:t>primes  </a:t>
            </a:r>
            <a:r>
              <a:rPr lang="fr-FR" b="1" dirty="0" smtClean="0"/>
              <a:t>d’activités</a:t>
            </a:r>
            <a:r>
              <a:rPr lang="fr-FR" dirty="0" smtClean="0"/>
              <a:t> (notamment, heures complémentaires,  sujétions et astreintes, indemnités de jury , de membres d’instances, de formation continue, indemnisation de jours de CET )</a:t>
            </a:r>
          </a:p>
          <a:p>
            <a:pPr marL="912813" lvl="2" indent="-285750">
              <a:buFont typeface="Wingdings" panose="05000000000000000000" pitchFamily="2" charset="2"/>
              <a:buChar char="Ø"/>
            </a:pPr>
            <a:r>
              <a:rPr lang="fr-FR" dirty="0" smtClean="0"/>
              <a:t>Les primes qui </a:t>
            </a:r>
            <a:r>
              <a:rPr lang="fr-FR" b="1" dirty="0" smtClean="0"/>
              <a:t>suivent le traitement </a:t>
            </a:r>
            <a:r>
              <a:rPr lang="fr-FR" dirty="0" smtClean="0"/>
              <a:t>(IR et SFT et d’une certaines façon la GIPA)</a:t>
            </a:r>
          </a:p>
          <a:p>
            <a:pPr marL="912813" lvl="2" indent="-285750">
              <a:buFont typeface="Wingdings" panose="05000000000000000000" pitchFamily="2" charset="2"/>
              <a:buChar char="Ø"/>
            </a:pPr>
            <a:r>
              <a:rPr lang="fr-FR" dirty="0" smtClean="0"/>
              <a:t>Des primes qui tiennent compte de </a:t>
            </a:r>
            <a:r>
              <a:rPr lang="fr-FR" b="1" dirty="0" smtClean="0"/>
              <a:t>spécificités d’exercice </a:t>
            </a:r>
            <a:r>
              <a:rPr lang="fr-FR" dirty="0" smtClean="0"/>
              <a:t>des fonctions (majorations outre-mer; indemnité de résidence à l’étranger voire </a:t>
            </a:r>
            <a:r>
              <a:rPr lang="fr-FR" dirty="0"/>
              <a:t>q</a:t>
            </a:r>
            <a:r>
              <a:rPr lang="fr-FR" dirty="0" smtClean="0"/>
              <a:t>uartiers difficiles ou prime de fidélisation).</a:t>
            </a:r>
          </a:p>
          <a:p>
            <a:pPr marL="912813" lvl="2" indent="-285750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912813" lvl="2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pPr marL="912813" lvl="2" indent="-285750">
              <a:buFont typeface="Wingdings" panose="05000000000000000000" pitchFamily="2" charset="2"/>
              <a:buChar char="Ø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053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DISTRIBUTION DES PRIMES EC ESAS 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3</a:t>
            </a:fld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464601"/>
              </p:ext>
            </p:extLst>
          </p:nvPr>
        </p:nvGraphicFramePr>
        <p:xfrm>
          <a:off x="1733796" y="1467052"/>
          <a:ext cx="5842661" cy="4894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4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DISTRIBUTION DES PRIMES Chercheurs 2019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47" y="1286937"/>
            <a:ext cx="7810411" cy="538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56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NOUVELLE DONNE INDEMNITAIRE : les </a:t>
            </a:r>
            <a:r>
              <a:rPr lang="fr-FR" dirty="0" err="1" smtClean="0"/>
              <a:t>ec</a:t>
            </a:r>
            <a:r>
              <a:rPr lang="fr-FR" dirty="0" smtClean="0"/>
              <a:t>/CH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smtClean="0"/>
              <a:t>Le </a:t>
            </a:r>
            <a:r>
              <a:rPr lang="fr-FR" dirty="0" smtClean="0"/>
              <a:t>rapport annexé de la LPPR prévoit u</a:t>
            </a:r>
            <a:r>
              <a:rPr lang="fr-FR" dirty="0" smtClean="0"/>
              <a:t>ne </a:t>
            </a:r>
            <a:r>
              <a:rPr lang="fr-FR" dirty="0" smtClean="0"/>
              <a:t>architecture reprenant les 3 étages traditionnels 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Un « socle » indemnitaire </a:t>
            </a:r>
            <a:r>
              <a:rPr lang="fr-FR" dirty="0" smtClean="0"/>
              <a:t>lié au grade auxquels </a:t>
            </a:r>
            <a:r>
              <a:rPr lang="fr-FR" dirty="0" smtClean="0"/>
              <a:t>tous les </a:t>
            </a:r>
            <a:r>
              <a:rPr lang="fr-FR" dirty="0" smtClean="0"/>
              <a:t>EC/CH </a:t>
            </a:r>
            <a:r>
              <a:rPr lang="fr-FR" dirty="0" smtClean="0"/>
              <a:t>auraient droit ;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Un étage fonctionnel ;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Un étage individuel.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225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NOUVELLE DONNE INDEMNITAIRE : les </a:t>
            </a:r>
            <a:r>
              <a:rPr lang="fr-FR" dirty="0" err="1" smtClean="0"/>
              <a:t>ec</a:t>
            </a:r>
            <a:r>
              <a:rPr lang="fr-FR" dirty="0" smtClean="0"/>
              <a:t>/CH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Le socle :</a:t>
            </a:r>
          </a:p>
          <a:p>
            <a:pPr marL="0" indent="0">
              <a:buNone/>
            </a:pPr>
            <a:r>
              <a:rPr lang="fr-FR" dirty="0" smtClean="0"/>
              <a:t>Peuvent aujourd’hui être considérées ainsi la PRES, (prime de recherche et d’enseignement supérieur) pour un montant de 58,5M €, soit un montant moyen de 1260 € ; et la PES (prime d’enseignement supérieur, pour les enseignants des 1</a:t>
            </a:r>
            <a:r>
              <a:rPr lang="fr-FR" baseline="30000" dirty="0" smtClean="0"/>
              <a:t>er</a:t>
            </a:r>
            <a:r>
              <a:rPr lang="fr-FR" dirty="0" smtClean="0"/>
              <a:t> et second degrés, pour un montant de 16,6M €</a:t>
            </a:r>
            <a:r>
              <a:rPr lang="fr-FR" dirty="0"/>
              <a:t>, soit un montant moyen de 1260 € ;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A périmètre constant, le socle est donc de </a:t>
            </a:r>
            <a:r>
              <a:rPr lang="fr-FR" b="1" dirty="0" smtClean="0"/>
              <a:t>75, 1 M €</a:t>
            </a:r>
            <a:r>
              <a:rPr lang="fr-FR" dirty="0" smtClean="0"/>
              <a:t> pour les EC et les ESAS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Il est de 17,7 M€ pour les Chercheurs (Prime de recherche et Prime d’enseignement)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003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NOUVELLE DONNE INDEMNITAIRE : les </a:t>
            </a:r>
            <a:r>
              <a:rPr lang="fr-FR" dirty="0" err="1" smtClean="0"/>
              <a:t>ec</a:t>
            </a:r>
            <a:r>
              <a:rPr lang="fr-FR" dirty="0" smtClean="0"/>
              <a:t>/CH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part fonctionnelle regroupe 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- La PRP (prime de responsabilités pédagogiques) : attribuée aux EC, HU, ESAS, pour un montant global de 23,1M € et un montant moyen de 1430€ - les indemnités pour activités de formation continue : EC, HU, ESAS, pour un montant global de 3,6M€ et un montant moyen de 2892€.</a:t>
            </a:r>
          </a:p>
          <a:p>
            <a:pPr>
              <a:buFontTx/>
              <a:buChar char="-"/>
            </a:pPr>
            <a:r>
              <a:rPr lang="fr-FR" dirty="0" smtClean="0"/>
              <a:t>La PA (prime d’administration, pour les fonctions de direction), et la PCA (primes de charges administratives, pour les autres responsabilités), pour les EC, HU</a:t>
            </a:r>
            <a:r>
              <a:rPr lang="fr-FR" dirty="0"/>
              <a:t>, ESAS, pour un montant global de </a:t>
            </a:r>
            <a:r>
              <a:rPr lang="fr-FR" dirty="0" smtClean="0"/>
              <a:t>3,9M</a:t>
            </a:r>
            <a:r>
              <a:rPr lang="fr-FR" dirty="0"/>
              <a:t>€ et un montant moyen </a:t>
            </a:r>
            <a:r>
              <a:rPr lang="fr-FR" dirty="0" smtClean="0"/>
              <a:t>de 3968€</a:t>
            </a:r>
            <a:r>
              <a:rPr lang="fr-FR" dirty="0" smtClean="0"/>
              <a:t>.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Le </a:t>
            </a:r>
            <a:r>
              <a:rPr lang="fr-FR" dirty="0" smtClean="0"/>
              <a:t>montant </a:t>
            </a:r>
            <a:r>
              <a:rPr lang="fr-FR" dirty="0" smtClean="0"/>
              <a:t>global de la part fonctionnelle est donc de : </a:t>
            </a:r>
            <a:r>
              <a:rPr lang="fr-FR" b="1" dirty="0" smtClean="0"/>
              <a:t>30,6M€.</a:t>
            </a:r>
            <a:r>
              <a:rPr lang="fr-FR" dirty="0" smtClean="0"/>
              <a:t>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Elle est de 11,4 M€ pour les chercheurs (ISFIC)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06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NOUVELLE DONNE INDEMNITAIRE : les </a:t>
            </a:r>
            <a:r>
              <a:rPr lang="fr-FR" dirty="0" err="1" smtClean="0"/>
              <a:t>ec</a:t>
            </a:r>
            <a:r>
              <a:rPr lang="fr-FR" dirty="0" smtClean="0"/>
              <a:t>/CH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 smtClean="0"/>
              <a:t>part individuelle regroupe aujourd’hui :</a:t>
            </a:r>
            <a:endParaRPr lang="fr-FR" dirty="0" smtClean="0"/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/>
              <a:t>l</a:t>
            </a:r>
            <a:r>
              <a:rPr lang="fr-FR" dirty="0" smtClean="0"/>
              <a:t>a PEDR (prime d’encadrement doctoral et de recherche) : qui bénéficie aux EC et HU pour un montant global de 60 M€ et un montant moyen de 4840€ ;</a:t>
            </a:r>
          </a:p>
          <a:p>
            <a:pPr>
              <a:buFontTx/>
              <a:buChar char="-"/>
            </a:pPr>
            <a:r>
              <a:rPr lang="fr-FR" dirty="0" smtClean="0"/>
              <a:t>Les </a:t>
            </a:r>
            <a:r>
              <a:rPr lang="fr-FR" dirty="0"/>
              <a:t>dispositifs d’intéressement, qui </a:t>
            </a:r>
            <a:r>
              <a:rPr lang="fr-FR" dirty="0" smtClean="0"/>
              <a:t>bénéficient </a:t>
            </a:r>
            <a:r>
              <a:rPr lang="fr-FR" dirty="0"/>
              <a:t>aux </a:t>
            </a:r>
            <a:r>
              <a:rPr lang="fr-FR" dirty="0" smtClean="0"/>
              <a:t>EC,HU et ESAS pour </a:t>
            </a:r>
            <a:r>
              <a:rPr lang="fr-FR" dirty="0"/>
              <a:t>un montant global de </a:t>
            </a:r>
            <a:r>
              <a:rPr lang="fr-FR" dirty="0" smtClean="0"/>
              <a:t>5,2M</a:t>
            </a:r>
            <a:r>
              <a:rPr lang="fr-FR" dirty="0"/>
              <a:t>€ et un montant moyen de </a:t>
            </a:r>
            <a:r>
              <a:rPr lang="fr-FR" dirty="0" smtClean="0"/>
              <a:t>2891€ </a:t>
            </a:r>
            <a:r>
              <a:rPr lang="fr-FR" dirty="0"/>
              <a:t>;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Soit un montant global total de </a:t>
            </a:r>
            <a:r>
              <a:rPr lang="fr-FR" b="1" dirty="0" smtClean="0"/>
              <a:t>65,2M€</a:t>
            </a:r>
            <a:r>
              <a:rPr lang="fr-FR" dirty="0" smtClean="0"/>
              <a:t> pour la part individuelle.</a:t>
            </a:r>
          </a:p>
          <a:p>
            <a:pPr>
              <a:buFontTx/>
              <a:buChar char="-"/>
            </a:pPr>
            <a:r>
              <a:rPr lang="fr-FR" dirty="0" smtClean="0"/>
              <a:t>Elle est de 13,6 M€ pour les Chercheurs (PEDR)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545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nouvelle donne indemnitaire : les chercheurs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LPPR permet d’envisager un augmentation importante des enveloppes indemnitaires :</a:t>
            </a:r>
          </a:p>
          <a:p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9</a:t>
            </a:fld>
            <a:endParaRPr lang="fr-FR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99" y="2475469"/>
            <a:ext cx="78486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032600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Angle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711CBDF24E87429AD9C0273156F54A" ma:contentTypeVersion="1" ma:contentTypeDescription="Crée un document." ma:contentTypeScope="" ma:versionID="119f9b1cd9f589f93a03fb976800c80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3c27bd0fcb797d0a61d91e17cfc962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 de planification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E9C922-D51B-4A75-8E18-DBE842E74D1B}">
  <ds:schemaRefs>
    <ds:schemaRef ds:uri="http://schemas.microsoft.com/sharepoint/v3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71A405A-9ADB-4B8C-8A61-B5A1FD67C8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D47C81-0757-4198-86B8-5FBB99E9FF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89780</TotalTime>
  <Words>752</Words>
  <Application>Microsoft Office PowerPoint</Application>
  <PresentationFormat>Affichage à l'écran (4:3)</PresentationFormat>
  <Paragraphs>75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pages de contenus</vt:lpstr>
      <vt:lpstr>page de sous-partie</vt:lpstr>
      <vt:lpstr>Angles</vt:lpstr>
      <vt:lpstr>[GRANDS EQUILIBRES et ARCHITECTURE INDEMNITAIRE  des enseignants chercheurs et des chercheur]</vt:lpstr>
      <vt:lpstr>1 – ELEMENTS SUR LES PRIMES (RAPPEL)</vt:lpstr>
      <vt:lpstr>DISTRIBUTION DES PRIMES EC ESAS 2018</vt:lpstr>
      <vt:lpstr>DISTRIBUTION DES PRIMES Chercheurs 2019</vt:lpstr>
      <vt:lpstr>LA NOUVELLE DONNE INDEMNITAIRE : les ec/CH</vt:lpstr>
      <vt:lpstr>LA NOUVELLE DONNE INDEMNITAIRE : les ec/CH</vt:lpstr>
      <vt:lpstr>LA NOUVELLE DONNE INDEMNITAIRE : les ec/CH</vt:lpstr>
      <vt:lpstr>LA NOUVELLE DONNE INDEMNITAIRE : les ec/CH</vt:lpstr>
      <vt:lpstr>La nouvelle donne indemnitaire : les chercheurs</vt:lpstr>
      <vt:lpstr>QUESTIONS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 MEN</dc:creator>
  <cp:lastModifiedBy>DGRH A</cp:lastModifiedBy>
  <cp:revision>300</cp:revision>
  <cp:lastPrinted>2019-05-15T15:29:24Z</cp:lastPrinted>
  <dcterms:created xsi:type="dcterms:W3CDTF">2015-02-04T10:43:31Z</dcterms:created>
  <dcterms:modified xsi:type="dcterms:W3CDTF">2020-07-17T12:24:13Z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0x010100AA711CBDF24E87429AD9C0273156F54A</vt:lpwstr>
  </property>
</Properties>
</file>